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ptos"/>
          <a:ea typeface="Aptos"/>
          <a:cs typeface="Apto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ptos"/>
          <a:ea typeface="Aptos"/>
          <a:cs typeface="Apto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ptos"/>
          <a:ea typeface="Aptos"/>
          <a:cs typeface="Apto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ptos"/>
          <a:ea typeface="Aptos"/>
          <a:cs typeface="Apto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1915"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43000" y="1122362"/>
            <a:ext cx="6858000" cy="2387601"/>
          </a:xfrm>
          <a:prstGeom prst="rect">
            <a:avLst/>
          </a:prstGeom>
        </p:spPr>
        <p:txBody>
          <a:bodyPr anchor="b"/>
          <a:lstStyle>
            <a:lvl1pPr algn="ctr">
              <a:defRPr sz="4500"/>
            </a:lvl1pPr>
          </a:lstStyle>
          <a:p>
            <a:r>
              <a:t>Title Text</a:t>
            </a:r>
          </a:p>
        </p:txBody>
      </p:sp>
      <p:sp>
        <p:nvSpPr>
          <p:cNvPr id="12" name="Body Level One…"/>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709739"/>
            <a:ext cx="7886701" cy="2852737"/>
          </a:xfrm>
          <a:prstGeom prst="rect">
            <a:avLst/>
          </a:prstGeom>
        </p:spPr>
        <p:txBody>
          <a:bodyPr anchor="b"/>
          <a:lstStyle>
            <a:lvl1pPr>
              <a:defRPr sz="4500"/>
            </a:lvl1pPr>
          </a:lstStyle>
          <a:p>
            <a:r>
              <a:t>Title Text</a:t>
            </a:r>
          </a:p>
        </p:txBody>
      </p:sp>
      <p:sp>
        <p:nvSpPr>
          <p:cNvPr id="30" name="Body Level One…"/>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1800">
                <a:solidFill>
                  <a:srgbClr val="757575"/>
                </a:solidFill>
              </a:defRPr>
            </a:lvl1pPr>
            <a:lvl2pPr marL="0" indent="342900">
              <a:buSzTx/>
              <a:buFontTx/>
              <a:buNone/>
              <a:defRPr sz="1800">
                <a:solidFill>
                  <a:srgbClr val="757575"/>
                </a:solidFill>
              </a:defRPr>
            </a:lvl2pPr>
            <a:lvl3pPr marL="0" indent="685800">
              <a:buSzTx/>
              <a:buFontTx/>
              <a:buNone/>
              <a:defRPr sz="1800">
                <a:solidFill>
                  <a:srgbClr val="757575"/>
                </a:solidFill>
              </a:defRPr>
            </a:lvl3pPr>
            <a:lvl4pPr marL="0" indent="1028700">
              <a:buSzTx/>
              <a:buFontTx/>
              <a:buNone/>
              <a:defRPr sz="1800">
                <a:solidFill>
                  <a:srgbClr val="757575"/>
                </a:solidFill>
              </a:defRPr>
            </a:lvl4pPr>
            <a:lvl5pPr marL="0" indent="1371600">
              <a:buSzTx/>
              <a:buFontTx/>
              <a:buNone/>
              <a:defRPr sz="18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48" name="Body Level One…"/>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29150" y="1681163"/>
            <a:ext cx="3887392" cy="823913"/>
          </a:xfrm>
          <a:prstGeom prst="rect">
            <a:avLst/>
          </a:prstGeom>
        </p:spPr>
        <p:txBody>
          <a:bodyPr anchor="b"/>
          <a:lstStyle/>
          <a:p>
            <a:pPr marL="0" indent="0">
              <a:buSzTx/>
              <a:buFontTx/>
              <a:buNone/>
              <a:defRPr sz="1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29841" y="457200"/>
            <a:ext cx="2949178" cy="1600200"/>
          </a:xfrm>
          <a:prstGeom prst="rect">
            <a:avLst/>
          </a:prstGeom>
        </p:spPr>
        <p:txBody>
          <a:bodyPr anchor="b"/>
          <a:lstStyle>
            <a:lvl1pPr>
              <a:defRPr sz="2400"/>
            </a:lvl1pPr>
          </a:lstStyle>
          <a:p>
            <a:r>
              <a:t>Title Text</a:t>
            </a:r>
          </a:p>
        </p:txBody>
      </p:sp>
      <p:sp>
        <p:nvSpPr>
          <p:cNvPr id="73" name="Body Level One…"/>
          <p:cNvSpPr txBox="1">
            <a:spLocks noGrp="1"/>
          </p:cNvSpPr>
          <p:nvPr>
            <p:ph type="body" sz="half" idx="1"/>
          </p:nvPr>
        </p:nvSpPr>
        <p:spPr>
          <a:xfrm>
            <a:off x="3887391" y="987425"/>
            <a:ext cx="4629151" cy="4873626"/>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629840" y="2057400"/>
            <a:ext cx="2949180" cy="3811588"/>
          </a:xfrm>
          <a:prstGeom prst="rect">
            <a:avLst/>
          </a:prstGeom>
        </p:spPr>
        <p:txBody>
          <a:bodyPr/>
          <a:lstStyle/>
          <a:p>
            <a:pPr marL="0" indent="0">
              <a:buSzTx/>
              <a:buFontTx/>
              <a:buNone/>
              <a:defRPr sz="1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629841" y="457200"/>
            <a:ext cx="2949178" cy="1600200"/>
          </a:xfrm>
          <a:prstGeom prst="rect">
            <a:avLst/>
          </a:prstGeom>
        </p:spPr>
        <p:txBody>
          <a:bodyPr anchor="b"/>
          <a:lstStyle>
            <a:lvl1pPr>
              <a:defRPr sz="2400"/>
            </a:lvl1pPr>
          </a:lstStyle>
          <a:p>
            <a:r>
              <a:t>Title Text</a:t>
            </a:r>
          </a:p>
        </p:txBody>
      </p:sp>
      <p:sp>
        <p:nvSpPr>
          <p:cNvPr id="83" name="Picture Placeholder 2"/>
          <p:cNvSpPr>
            <a:spLocks noGrp="1"/>
          </p:cNvSpPr>
          <p:nvPr>
            <p:ph type="pic" sz="half" idx="21"/>
          </p:nvPr>
        </p:nvSpPr>
        <p:spPr>
          <a:xfrm>
            <a:off x="3887391" y="987425"/>
            <a:ext cx="4629151" cy="487362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84073" y="6423344"/>
            <a:ext cx="231278" cy="231141"/>
          </a:xfrm>
          <a:prstGeom prst="rect">
            <a:avLst/>
          </a:prstGeom>
          <a:ln w="12700">
            <a:miter lim="400000"/>
          </a:ln>
        </p:spPr>
        <p:txBody>
          <a:bodyPr wrap="none" lIns="45719" rIns="45719" anchor="ctr">
            <a:spAutoFit/>
          </a:bodyPr>
          <a:lstStyle>
            <a:lvl1pPr algn="r">
              <a:defRPr sz="9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Aptos"/>
          <a:ea typeface="Aptos"/>
          <a:cs typeface="Aptos"/>
          <a:sym typeface="Aptos"/>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ubtitle 2"/>
          <p:cNvSpPr txBox="1">
            <a:spLocks noGrp="1"/>
          </p:cNvSpPr>
          <p:nvPr>
            <p:ph type="subTitle" sz="quarter" idx="1"/>
          </p:nvPr>
        </p:nvSpPr>
        <p:spPr>
          <a:xfrm>
            <a:off x="685800" y="1219200"/>
            <a:ext cx="7848600" cy="1579949"/>
          </a:xfrm>
          <a:prstGeom prst="rect">
            <a:avLst/>
          </a:prstGeom>
        </p:spPr>
        <p:txBody>
          <a:bodyPr/>
          <a:lstStyle/>
          <a:p>
            <a:pPr>
              <a:lnSpc>
                <a:spcPct val="81000"/>
              </a:lnSpc>
              <a:defRPr sz="2400">
                <a:solidFill>
                  <a:srgbClr val="0A1E31"/>
                </a:solidFill>
              </a:defRPr>
            </a:pPr>
            <a:r>
              <a:rPr dirty="0"/>
              <a:t>Upper Missouri River Watershed Project</a:t>
            </a:r>
            <a:endParaRPr sz="2000" dirty="0"/>
          </a:p>
          <a:p>
            <a:pPr>
              <a:lnSpc>
                <a:spcPct val="81000"/>
              </a:lnSpc>
              <a:defRPr sz="2000">
                <a:solidFill>
                  <a:srgbClr val="0A1E31"/>
                </a:solidFill>
              </a:defRPr>
            </a:pPr>
            <a:r>
              <a:rPr dirty="0"/>
              <a:t>T2</a:t>
            </a:r>
            <a:r>
              <a:rPr lang="en-US" dirty="0"/>
              <a:t>6-07</a:t>
            </a:r>
            <a:endParaRPr dirty="0"/>
          </a:p>
          <a:p>
            <a:pPr>
              <a:lnSpc>
                <a:spcPct val="81000"/>
              </a:lnSpc>
              <a:defRPr sz="2400">
                <a:solidFill>
                  <a:srgbClr val="0A1E31"/>
                </a:solidFill>
              </a:defRPr>
            </a:pPr>
            <a:r>
              <a:rPr dirty="0"/>
              <a:t>2026 Noxious Weed Trust Fund</a:t>
            </a:r>
          </a:p>
          <a:p>
            <a:pPr>
              <a:lnSpc>
                <a:spcPct val="81000"/>
              </a:lnSpc>
              <a:defRPr sz="2000">
                <a:solidFill>
                  <a:srgbClr val="0A1E31"/>
                </a:solidFill>
              </a:defRPr>
            </a:pPr>
            <a:r>
              <a:rPr dirty="0"/>
              <a:t>Grant Hearing</a:t>
            </a:r>
          </a:p>
        </p:txBody>
      </p:sp>
      <p:pic>
        <p:nvPicPr>
          <p:cNvPr id="95" name="Picture 4" descr="Picture 4"/>
          <p:cNvPicPr>
            <a:picLocks noChangeAspect="1"/>
          </p:cNvPicPr>
          <p:nvPr/>
        </p:nvPicPr>
        <p:blipFill>
          <a:blip r:embed="rId2"/>
          <a:stretch>
            <a:fillRect/>
          </a:stretch>
        </p:blipFill>
        <p:spPr>
          <a:xfrm>
            <a:off x="3124200" y="69824"/>
            <a:ext cx="2667000" cy="1086929"/>
          </a:xfrm>
          <a:prstGeom prst="rect">
            <a:avLst/>
          </a:prstGeom>
          <a:ln w="12700">
            <a:miter lim="400000"/>
          </a:ln>
        </p:spPr>
      </p:pic>
      <p:pic>
        <p:nvPicPr>
          <p:cNvPr id="96" name="Picture 7" descr="Picture 7"/>
          <p:cNvPicPr>
            <a:picLocks noChangeAspect="1"/>
          </p:cNvPicPr>
          <p:nvPr/>
        </p:nvPicPr>
        <p:blipFill>
          <a:blip r:embed="rId3"/>
          <a:stretch>
            <a:fillRect/>
          </a:stretch>
        </p:blipFill>
        <p:spPr>
          <a:xfrm>
            <a:off x="685800" y="2723071"/>
            <a:ext cx="7772400" cy="40386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p:cNvSpPr txBox="1">
            <a:spLocks noGrp="1"/>
          </p:cNvSpPr>
          <p:nvPr>
            <p:ph type="title"/>
          </p:nvPr>
        </p:nvSpPr>
        <p:spPr>
          <a:xfrm>
            <a:off x="457200" y="260286"/>
            <a:ext cx="8229600" cy="838201"/>
          </a:xfrm>
          <a:prstGeom prst="rect">
            <a:avLst/>
          </a:prstGeom>
        </p:spPr>
        <p:txBody>
          <a:bodyPr/>
          <a:lstStyle/>
          <a:p>
            <a:pPr defTabSz="438911">
              <a:defRPr sz="1600" b="1"/>
            </a:pPr>
            <a:br/>
            <a:r>
              <a:rPr sz="1727"/>
              <a:t>Missouri River Project Area</a:t>
            </a:r>
            <a:br>
              <a:rPr sz="1727"/>
            </a:br>
            <a:endParaRPr sz="1727"/>
          </a:p>
        </p:txBody>
      </p:sp>
      <p:sp>
        <p:nvSpPr>
          <p:cNvPr id="99" name="Content Placeholder 2"/>
          <p:cNvSpPr txBox="1">
            <a:spLocks noGrp="1"/>
          </p:cNvSpPr>
          <p:nvPr>
            <p:ph type="body" sz="quarter" idx="1"/>
          </p:nvPr>
        </p:nvSpPr>
        <p:spPr>
          <a:xfrm>
            <a:off x="1219200" y="5334000"/>
            <a:ext cx="7620000" cy="1295400"/>
          </a:xfrm>
          <a:prstGeom prst="rect">
            <a:avLst/>
          </a:prstGeom>
        </p:spPr>
        <p:txBody>
          <a:bodyPr/>
          <a:lstStyle/>
          <a:p>
            <a:pPr marL="514350" lvl="1" indent="-171450">
              <a:lnSpc>
                <a:spcPct val="81000"/>
              </a:lnSpc>
              <a:spcBef>
                <a:spcPts val="300"/>
              </a:spcBef>
              <a:buFontTx/>
              <a:buChar char="▪"/>
              <a:defRPr sz="1400"/>
            </a:pPr>
            <a:r>
              <a:t>35 miles river corridor - Holter Lake to Cascade </a:t>
            </a:r>
            <a:endParaRPr sz="1600"/>
          </a:p>
          <a:p>
            <a:pPr marL="514350" lvl="1" indent="-171450">
              <a:lnSpc>
                <a:spcPct val="81000"/>
              </a:lnSpc>
              <a:spcBef>
                <a:spcPts val="300"/>
              </a:spcBef>
              <a:buFontTx/>
              <a:buChar char="▪"/>
              <a:defRPr sz="1400"/>
            </a:pPr>
            <a:r>
              <a:t>3 miles up Dearborn River and 12.5 miles up Stickney Creek</a:t>
            </a:r>
            <a:endParaRPr sz="1600"/>
          </a:p>
          <a:p>
            <a:pPr marL="514350" lvl="1" indent="-171450">
              <a:lnSpc>
                <a:spcPct val="81000"/>
              </a:lnSpc>
              <a:spcBef>
                <a:spcPts val="300"/>
              </a:spcBef>
              <a:buFontTx/>
              <a:buChar char="▪"/>
              <a:defRPr sz="1400"/>
            </a:pPr>
            <a:r>
              <a:t>55,000 total acres</a:t>
            </a:r>
            <a:endParaRPr sz="1600"/>
          </a:p>
          <a:p>
            <a:pPr marL="514350" lvl="1" indent="-171450">
              <a:lnSpc>
                <a:spcPct val="81000"/>
              </a:lnSpc>
              <a:spcBef>
                <a:spcPts val="300"/>
              </a:spcBef>
              <a:buFontTx/>
              <a:buChar char="▪"/>
              <a:defRPr sz="1400"/>
            </a:pPr>
            <a:r>
              <a:t>16 Fishing access sites </a:t>
            </a:r>
            <a:endParaRPr sz="1600"/>
          </a:p>
          <a:p>
            <a:pPr marL="514350" lvl="1" indent="-171450">
              <a:lnSpc>
                <a:spcPct val="81000"/>
              </a:lnSpc>
              <a:spcBef>
                <a:spcPts val="300"/>
              </a:spcBef>
              <a:buFontTx/>
              <a:buChar char="▪"/>
              <a:defRPr sz="1400"/>
            </a:pPr>
            <a:r>
              <a:t>79% private, 11% public </a:t>
            </a:r>
          </a:p>
        </p:txBody>
      </p:sp>
      <p:pic>
        <p:nvPicPr>
          <p:cNvPr id="100" name="Picture 4" descr="Picture 4"/>
          <p:cNvPicPr>
            <a:picLocks noChangeAspect="1"/>
          </p:cNvPicPr>
          <p:nvPr/>
        </p:nvPicPr>
        <p:blipFill>
          <a:blip r:embed="rId2"/>
          <a:stretch>
            <a:fillRect/>
          </a:stretch>
        </p:blipFill>
        <p:spPr>
          <a:xfrm>
            <a:off x="443344" y="914400"/>
            <a:ext cx="8229601" cy="427553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6"/>
          <p:cNvSpPr txBox="1"/>
          <p:nvPr/>
        </p:nvSpPr>
        <p:spPr>
          <a:xfrm>
            <a:off x="5455920" y="836852"/>
            <a:ext cx="226206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a:lvl1pPr>
          </a:lstStyle>
          <a:p>
            <a:r>
              <a:t>Program Goal:</a:t>
            </a:r>
          </a:p>
        </p:txBody>
      </p:sp>
      <p:sp>
        <p:nvSpPr>
          <p:cNvPr id="103" name="TextBox 22"/>
          <p:cNvSpPr txBox="1"/>
          <p:nvPr/>
        </p:nvSpPr>
        <p:spPr>
          <a:xfrm>
            <a:off x="5303518" y="3593069"/>
            <a:ext cx="3185162" cy="181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1400"/>
            </a:pPr>
            <a:r>
              <a:t>Expand treatment areas to prevent spread and reintroduction of invasive weeds</a:t>
            </a:r>
          </a:p>
          <a:p>
            <a:pPr marL="285750" indent="-285750">
              <a:buSzPct val="100000"/>
              <a:buFont typeface="Arial"/>
              <a:buChar char="•"/>
              <a:defRPr sz="1400"/>
            </a:pPr>
            <a:r>
              <a:t>Establish community weed management groups</a:t>
            </a:r>
          </a:p>
          <a:p>
            <a:pPr marL="285750" indent="-285750">
              <a:buSzPct val="100000"/>
              <a:buFont typeface="Arial"/>
              <a:buChar char="•"/>
              <a:defRPr sz="1400"/>
            </a:pPr>
            <a:r>
              <a:t>Raise matching funds</a:t>
            </a:r>
          </a:p>
          <a:p>
            <a:pPr marL="285750" indent="-285750">
              <a:buSzPct val="100000"/>
              <a:buFont typeface="Arial"/>
              <a:buChar char="•"/>
              <a:defRPr sz="1400"/>
            </a:pPr>
            <a:r>
              <a:t>Educate and engage river community</a:t>
            </a:r>
          </a:p>
        </p:txBody>
      </p:sp>
      <p:sp>
        <p:nvSpPr>
          <p:cNvPr id="104" name="TextBox 31"/>
          <p:cNvSpPr txBox="1"/>
          <p:nvPr/>
        </p:nvSpPr>
        <p:spPr>
          <a:xfrm>
            <a:off x="5455920" y="2895600"/>
            <a:ext cx="2423161" cy="37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a:lvl1pPr>
          </a:lstStyle>
          <a:p>
            <a:r>
              <a:t>Program Objectives:</a:t>
            </a:r>
          </a:p>
        </p:txBody>
      </p:sp>
      <p:sp>
        <p:nvSpPr>
          <p:cNvPr id="105" name="TextBox 3"/>
          <p:cNvSpPr txBox="1"/>
          <p:nvPr/>
        </p:nvSpPr>
        <p:spPr>
          <a:xfrm>
            <a:off x="5303518" y="1411481"/>
            <a:ext cx="2584614" cy="1170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285750" indent="-285750">
              <a:buSzPct val="100000"/>
              <a:buFont typeface="Arial"/>
              <a:buChar char="•"/>
              <a:defRPr sz="1400"/>
            </a:lvl1pPr>
          </a:lstStyle>
          <a:p>
            <a:r>
              <a:t>To decrease the spread of invasive weeds throughout the river corridor for the benefit of people, livestock, wildlife, and the river itself</a:t>
            </a:r>
          </a:p>
        </p:txBody>
      </p:sp>
      <p:sp>
        <p:nvSpPr>
          <p:cNvPr id="106" name="TextBox 1"/>
          <p:cNvSpPr txBox="1"/>
          <p:nvPr/>
        </p:nvSpPr>
        <p:spPr>
          <a:xfrm>
            <a:off x="3093720" y="353164"/>
            <a:ext cx="2727961"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solidFill>
                  <a:srgbClr val="FFFFFF"/>
                </a:solidFill>
              </a:defRPr>
            </a:pPr>
            <a:r>
              <a:t>Blue – West River Land Management</a:t>
            </a:r>
          </a:p>
          <a:p>
            <a:pPr>
              <a:defRPr sz="1100">
                <a:solidFill>
                  <a:srgbClr val="FFFFFF"/>
                </a:solidFill>
              </a:defRPr>
            </a:pPr>
            <a:r>
              <a:t>Red – Helena Weed Control</a:t>
            </a:r>
          </a:p>
          <a:p>
            <a:pPr>
              <a:defRPr sz="1100">
                <a:solidFill>
                  <a:srgbClr val="FFFFFF"/>
                </a:solidFill>
              </a:defRPr>
            </a:pPr>
            <a:r>
              <a:t>Green – Red Iron Air</a:t>
            </a:r>
          </a:p>
        </p:txBody>
      </p:sp>
      <p:pic>
        <p:nvPicPr>
          <p:cNvPr id="107" name="Picture 4" descr="Picture 4"/>
          <p:cNvPicPr>
            <a:picLocks noChangeAspect="1"/>
          </p:cNvPicPr>
          <p:nvPr/>
        </p:nvPicPr>
        <p:blipFill>
          <a:blip r:embed="rId2"/>
          <a:stretch>
            <a:fillRect/>
          </a:stretch>
        </p:blipFill>
        <p:spPr>
          <a:xfrm>
            <a:off x="457200" y="978738"/>
            <a:ext cx="4226312" cy="434474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txBox="1">
            <a:spLocks noGrp="1"/>
          </p:cNvSpPr>
          <p:nvPr>
            <p:ph type="title"/>
          </p:nvPr>
        </p:nvSpPr>
        <p:spPr>
          <a:xfrm>
            <a:off x="457200" y="228600"/>
            <a:ext cx="8229600" cy="944563"/>
          </a:xfrm>
          <a:prstGeom prst="rect">
            <a:avLst/>
          </a:prstGeom>
        </p:spPr>
        <p:txBody>
          <a:bodyPr/>
          <a:lstStyle>
            <a:lvl1pPr>
              <a:defRPr sz="2800" b="1"/>
            </a:lvl1pPr>
          </a:lstStyle>
          <a:p>
            <a:r>
              <a:t>2026 Treatment Plan</a:t>
            </a:r>
          </a:p>
        </p:txBody>
      </p:sp>
      <p:sp>
        <p:nvSpPr>
          <p:cNvPr id="110" name="Content Placeholder 2"/>
          <p:cNvSpPr txBox="1">
            <a:spLocks noGrp="1"/>
          </p:cNvSpPr>
          <p:nvPr>
            <p:ph type="body" idx="1"/>
          </p:nvPr>
        </p:nvSpPr>
        <p:spPr>
          <a:xfrm>
            <a:off x="212814" y="1191898"/>
            <a:ext cx="6324601" cy="5472820"/>
          </a:xfrm>
          <a:prstGeom prst="rect">
            <a:avLst/>
          </a:prstGeom>
        </p:spPr>
        <p:txBody>
          <a:bodyPr>
            <a:normAutofit lnSpcReduction="10000"/>
          </a:bodyPr>
          <a:lstStyle/>
          <a:p>
            <a:pPr>
              <a:lnSpc>
                <a:spcPct val="81000"/>
              </a:lnSpc>
              <a:defRPr sz="1800"/>
            </a:pPr>
            <a:r>
              <a:rPr dirty="0"/>
              <a:t>Treat 1</a:t>
            </a:r>
            <a:r>
              <a:rPr lang="en-US" dirty="0"/>
              <a:t>650 </a:t>
            </a:r>
            <a:r>
              <a:rPr dirty="0"/>
              <a:t>acres </a:t>
            </a:r>
            <a:endParaRPr sz="1900" dirty="0"/>
          </a:p>
          <a:p>
            <a:pPr>
              <a:lnSpc>
                <a:spcPct val="81000"/>
              </a:lnSpc>
              <a:defRPr sz="1800"/>
            </a:pPr>
            <a:r>
              <a:rPr dirty="0"/>
              <a:t>Islands</a:t>
            </a:r>
            <a:r>
              <a:rPr lang="en-US" dirty="0"/>
              <a:t>/banks</a:t>
            </a:r>
            <a:r>
              <a:rPr dirty="0"/>
              <a:t> - Holter Dam to Cascade Bridge by boat/backpack</a:t>
            </a:r>
            <a:endParaRPr sz="1900" dirty="0"/>
          </a:p>
          <a:p>
            <a:pPr>
              <a:lnSpc>
                <a:spcPct val="81000"/>
              </a:lnSpc>
              <a:defRPr sz="1800"/>
            </a:pPr>
            <a:r>
              <a:rPr dirty="0"/>
              <a:t>Landowner treatments</a:t>
            </a:r>
            <a:endParaRPr sz="1900" dirty="0"/>
          </a:p>
          <a:p>
            <a:pPr marL="514350" lvl="1" indent="-171450">
              <a:lnSpc>
                <a:spcPct val="81000"/>
              </a:lnSpc>
              <a:spcBef>
                <a:spcPts val="300"/>
              </a:spcBef>
              <a:defRPr sz="1500"/>
            </a:pPr>
            <a:r>
              <a:rPr dirty="0"/>
              <a:t>Aerial/Drone</a:t>
            </a:r>
            <a:endParaRPr sz="1600" dirty="0"/>
          </a:p>
          <a:p>
            <a:pPr marL="514350" lvl="1" indent="-171450">
              <a:lnSpc>
                <a:spcPct val="81000"/>
              </a:lnSpc>
              <a:spcBef>
                <a:spcPts val="300"/>
              </a:spcBef>
              <a:defRPr sz="1500"/>
            </a:pPr>
            <a:r>
              <a:rPr dirty="0"/>
              <a:t>UTV</a:t>
            </a:r>
            <a:endParaRPr sz="1600" dirty="0"/>
          </a:p>
          <a:p>
            <a:pPr marL="514350" lvl="1" indent="-171450">
              <a:lnSpc>
                <a:spcPct val="81000"/>
              </a:lnSpc>
              <a:spcBef>
                <a:spcPts val="300"/>
              </a:spcBef>
              <a:defRPr sz="1500"/>
            </a:pPr>
            <a:r>
              <a:rPr dirty="0"/>
              <a:t>Spot treatments</a:t>
            </a:r>
            <a:endParaRPr sz="1600" dirty="0"/>
          </a:p>
          <a:p>
            <a:pPr>
              <a:lnSpc>
                <a:spcPct val="81000"/>
              </a:lnSpc>
              <a:defRPr sz="1800"/>
            </a:pPr>
            <a:r>
              <a:rPr lang="en-US" dirty="0"/>
              <a:t>BNSF rail line</a:t>
            </a:r>
          </a:p>
          <a:p>
            <a:pPr>
              <a:lnSpc>
                <a:spcPct val="81000"/>
              </a:lnSpc>
              <a:defRPr sz="1800"/>
            </a:pPr>
            <a:r>
              <a:rPr dirty="0"/>
              <a:t>Volunteer weed pull</a:t>
            </a:r>
            <a:endParaRPr sz="1900" dirty="0"/>
          </a:p>
          <a:p>
            <a:pPr>
              <a:lnSpc>
                <a:spcPct val="81000"/>
              </a:lnSpc>
              <a:defRPr sz="1800"/>
            </a:pPr>
            <a:r>
              <a:rPr dirty="0"/>
              <a:t>Biocontrol agents</a:t>
            </a:r>
            <a:endParaRPr lang="en-US" dirty="0"/>
          </a:p>
          <a:p>
            <a:pPr lvl="1">
              <a:lnSpc>
                <a:spcPct val="81000"/>
              </a:lnSpc>
              <a:defRPr sz="1800"/>
            </a:pPr>
            <a:r>
              <a:rPr lang="en-US" sz="1400" dirty="0"/>
              <a:t>Collect/distribute</a:t>
            </a:r>
          </a:p>
          <a:p>
            <a:pPr lvl="1">
              <a:lnSpc>
                <a:spcPct val="81000"/>
              </a:lnSpc>
              <a:defRPr sz="1800"/>
            </a:pPr>
            <a:r>
              <a:rPr lang="en-US" sz="1400" dirty="0" err="1"/>
              <a:t>insectory</a:t>
            </a:r>
            <a:endParaRPr lang="en-US" sz="1400" dirty="0"/>
          </a:p>
          <a:p>
            <a:pPr>
              <a:lnSpc>
                <a:spcPct val="81000"/>
              </a:lnSpc>
              <a:defRPr sz="1800"/>
            </a:pPr>
            <a:r>
              <a:rPr dirty="0"/>
              <a:t>Revegetation </a:t>
            </a:r>
            <a:endParaRPr sz="1900" dirty="0"/>
          </a:p>
          <a:p>
            <a:pPr>
              <a:lnSpc>
                <a:spcPct val="81000"/>
              </a:lnSpc>
              <a:defRPr sz="1800"/>
            </a:pPr>
            <a:r>
              <a:rPr dirty="0"/>
              <a:t>Survey and monitor </a:t>
            </a:r>
            <a:endParaRPr sz="1900" dirty="0"/>
          </a:p>
          <a:p>
            <a:pPr>
              <a:lnSpc>
                <a:spcPct val="81000"/>
              </a:lnSpc>
              <a:defRPr sz="2000"/>
            </a:pPr>
            <a:endParaRPr sz="1900" dirty="0"/>
          </a:p>
          <a:p>
            <a:pPr marL="0" indent="0">
              <a:lnSpc>
                <a:spcPct val="81000"/>
              </a:lnSpc>
              <a:buSzTx/>
              <a:buNone/>
              <a:defRPr sz="1800"/>
            </a:pPr>
            <a:r>
              <a:rPr dirty="0"/>
              <a:t>Grant Request:</a:t>
            </a:r>
            <a:endParaRPr sz="1900" dirty="0"/>
          </a:p>
          <a:p>
            <a:pPr marL="0" indent="0">
              <a:lnSpc>
                <a:spcPct val="81000"/>
              </a:lnSpc>
              <a:buSzTx/>
              <a:buNone/>
              <a:defRPr sz="1800"/>
            </a:pPr>
            <a:r>
              <a:rPr dirty="0"/>
              <a:t>$74,000</a:t>
            </a:r>
          </a:p>
          <a:p>
            <a:pPr>
              <a:lnSpc>
                <a:spcPct val="81000"/>
              </a:lnSpc>
              <a:defRPr sz="2000"/>
            </a:pPr>
            <a:endParaRPr dirty="0"/>
          </a:p>
          <a:p>
            <a:pPr>
              <a:lnSpc>
                <a:spcPct val="81000"/>
              </a:lnSpc>
              <a:defRPr sz="2000"/>
            </a:pPr>
            <a:endParaRPr dirty="0"/>
          </a:p>
          <a:p>
            <a:pPr marL="0" lvl="1" indent="457200">
              <a:lnSpc>
                <a:spcPct val="81000"/>
              </a:lnSpc>
              <a:spcBef>
                <a:spcPts val="300"/>
              </a:spcBef>
              <a:buSzTx/>
              <a:buNone/>
              <a:defRPr sz="700"/>
            </a:pPr>
            <a:r>
              <a:rPr dirty="0"/>
              <a:t>	    </a:t>
            </a:r>
            <a:r>
              <a:rPr sz="2200" dirty="0"/>
              <a:t>		        </a:t>
            </a:r>
            <a:r>
              <a:rPr sz="1000" dirty="0"/>
              <a:t>Eagle Island Before/leafy Spurge infestation</a:t>
            </a:r>
          </a:p>
        </p:txBody>
      </p:sp>
      <p:pic>
        <p:nvPicPr>
          <p:cNvPr id="111" name="Image 6" descr="Image 6"/>
          <p:cNvPicPr>
            <a:picLocks noChangeAspect="1"/>
          </p:cNvPicPr>
          <p:nvPr/>
        </p:nvPicPr>
        <p:blipFill>
          <a:blip r:embed="rId2"/>
          <a:stretch>
            <a:fillRect/>
          </a:stretch>
        </p:blipFill>
        <p:spPr>
          <a:xfrm>
            <a:off x="2866870" y="2509035"/>
            <a:ext cx="2689861" cy="3276601"/>
          </a:xfrm>
          <a:prstGeom prst="rect">
            <a:avLst/>
          </a:prstGeom>
          <a:ln w="12700">
            <a:miter lim="400000"/>
          </a:ln>
        </p:spPr>
      </p:pic>
      <p:pic>
        <p:nvPicPr>
          <p:cNvPr id="112" name="Image 7" descr="Image 7"/>
          <p:cNvPicPr>
            <a:picLocks noChangeAspect="1"/>
          </p:cNvPicPr>
          <p:nvPr/>
        </p:nvPicPr>
        <p:blipFill>
          <a:blip r:embed="rId3"/>
          <a:stretch>
            <a:fillRect/>
          </a:stretch>
        </p:blipFill>
        <p:spPr>
          <a:xfrm>
            <a:off x="6056349" y="2455119"/>
            <a:ext cx="2544633" cy="3384433"/>
          </a:xfrm>
          <a:prstGeom prst="rect">
            <a:avLst/>
          </a:prstGeom>
          <a:ln w="12700">
            <a:miter lim="400000"/>
          </a:ln>
        </p:spPr>
      </p:pic>
      <p:sp>
        <p:nvSpPr>
          <p:cNvPr id="113" name="TextBox 6"/>
          <p:cNvSpPr txBox="1"/>
          <p:nvPr/>
        </p:nvSpPr>
        <p:spPr>
          <a:xfrm>
            <a:off x="5515426" y="5828922"/>
            <a:ext cx="4480561"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vl1pPr>
          </a:lstStyle>
          <a:p>
            <a:r>
              <a:t>                         Eagle Island After (21 acres)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xfrm>
            <a:off x="3429000" y="304800"/>
            <a:ext cx="5086350" cy="1066801"/>
          </a:xfrm>
          <a:prstGeom prst="rect">
            <a:avLst/>
          </a:prstGeom>
        </p:spPr>
        <p:txBody>
          <a:bodyPr/>
          <a:lstStyle>
            <a:lvl1pPr algn="ctr">
              <a:defRPr sz="2800" b="1"/>
            </a:lvl1pPr>
          </a:lstStyle>
          <a:p>
            <a:r>
              <a:t>Monitoring and Mapping</a:t>
            </a:r>
          </a:p>
        </p:txBody>
      </p:sp>
      <p:sp>
        <p:nvSpPr>
          <p:cNvPr id="116" name="TextBox 7"/>
          <p:cNvSpPr txBox="1"/>
          <p:nvPr/>
        </p:nvSpPr>
        <p:spPr>
          <a:xfrm>
            <a:off x="3931920" y="1142999"/>
            <a:ext cx="4251960" cy="512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u="sng"/>
            </a:pPr>
            <a:r>
              <a:rPr dirty="0"/>
              <a:t>Standard Impact Monitoring Protocol (SIMP)</a:t>
            </a:r>
          </a:p>
          <a:p>
            <a:pPr>
              <a:buSzPct val="100000"/>
              <a:buFont typeface="Arial"/>
              <a:buChar char="•"/>
            </a:pPr>
            <a:r>
              <a:rPr dirty="0"/>
              <a:t>Established </a:t>
            </a:r>
            <a:r>
              <a:rPr lang="en-US" dirty="0"/>
              <a:t>4</a:t>
            </a:r>
            <a:r>
              <a:rPr dirty="0"/>
              <a:t> permanent sites </a:t>
            </a:r>
          </a:p>
          <a:p>
            <a:pPr>
              <a:buSzPct val="100000"/>
              <a:buFont typeface="Arial"/>
              <a:buChar char="•"/>
            </a:pPr>
            <a:r>
              <a:rPr dirty="0"/>
              <a:t>Record plant properties</a:t>
            </a:r>
          </a:p>
          <a:p>
            <a:pPr>
              <a:buSzPct val="100000"/>
              <a:buFont typeface="Arial"/>
              <a:buChar char="•"/>
            </a:pPr>
            <a:r>
              <a:rPr dirty="0"/>
              <a:t>Record bio control agents</a:t>
            </a:r>
          </a:p>
          <a:p>
            <a:endParaRPr dirty="0"/>
          </a:p>
          <a:p>
            <a:pPr>
              <a:defRPr u="sng"/>
            </a:pPr>
            <a:r>
              <a:rPr dirty="0"/>
              <a:t>Picture Points</a:t>
            </a:r>
          </a:p>
          <a:p>
            <a:pPr>
              <a:buSzPct val="100000"/>
              <a:buFont typeface="Arial"/>
              <a:buChar char="•"/>
            </a:pPr>
            <a:r>
              <a:rPr dirty="0"/>
              <a:t>Changes in plant populations</a:t>
            </a:r>
          </a:p>
          <a:p>
            <a:endParaRPr dirty="0"/>
          </a:p>
          <a:p>
            <a:pPr>
              <a:defRPr u="sng"/>
            </a:pPr>
            <a:r>
              <a:rPr dirty="0" err="1"/>
              <a:t>EDDMaps</a:t>
            </a:r>
            <a:r>
              <a:rPr dirty="0"/>
              <a:t> West</a:t>
            </a:r>
          </a:p>
          <a:p>
            <a:pPr>
              <a:buSzPct val="100000"/>
              <a:buFont typeface="Arial"/>
              <a:buChar char="•"/>
            </a:pPr>
            <a:r>
              <a:rPr dirty="0"/>
              <a:t>Field records/new invasives</a:t>
            </a:r>
          </a:p>
          <a:p>
            <a:pPr>
              <a:buSzPct val="100000"/>
              <a:buFont typeface="Arial"/>
              <a:buChar char="•"/>
            </a:pPr>
            <a:r>
              <a:rPr dirty="0"/>
              <a:t>Educate new users</a:t>
            </a:r>
          </a:p>
          <a:p>
            <a:endParaRPr dirty="0"/>
          </a:p>
          <a:p>
            <a:pPr>
              <a:defRPr u="sng"/>
            </a:pPr>
            <a:r>
              <a:rPr lang="en-US" dirty="0" err="1"/>
              <a:t>ArcPro</a:t>
            </a:r>
            <a:r>
              <a:rPr lang="en-US" dirty="0"/>
              <a:t>/</a:t>
            </a:r>
            <a:r>
              <a:rPr dirty="0"/>
              <a:t>ArcGIS</a:t>
            </a:r>
          </a:p>
          <a:p>
            <a:pPr>
              <a:buSzPct val="100000"/>
              <a:buFont typeface="Arial"/>
              <a:buChar char="•"/>
            </a:pPr>
            <a:r>
              <a:rPr dirty="0"/>
              <a:t>Map treated areas</a:t>
            </a:r>
          </a:p>
          <a:p>
            <a:pPr>
              <a:buSzPct val="100000"/>
              <a:buFont typeface="Arial"/>
              <a:buChar char="•"/>
            </a:pPr>
            <a:r>
              <a:rPr dirty="0"/>
              <a:t>Map infestations</a:t>
            </a:r>
          </a:p>
          <a:p>
            <a:pPr>
              <a:buSzPct val="100000"/>
              <a:buFont typeface="Arial"/>
              <a:buChar char="•"/>
            </a:pPr>
            <a:r>
              <a:rPr dirty="0"/>
              <a:t>Incorporate data points</a:t>
            </a:r>
          </a:p>
          <a:p>
            <a:pPr>
              <a:buSzPct val="100000"/>
              <a:buFont typeface="Arial"/>
              <a:buChar char="•"/>
            </a:pPr>
            <a:r>
              <a:rPr dirty="0"/>
              <a:t>Include landownership</a:t>
            </a:r>
          </a:p>
        </p:txBody>
      </p:sp>
      <p:pic>
        <p:nvPicPr>
          <p:cNvPr id="117" name="Picture 3" descr="Picture 3"/>
          <p:cNvPicPr>
            <a:picLocks noChangeAspect="1"/>
          </p:cNvPicPr>
          <p:nvPr/>
        </p:nvPicPr>
        <p:blipFill>
          <a:blip r:embed="rId2"/>
          <a:stretch>
            <a:fillRect/>
          </a:stretch>
        </p:blipFill>
        <p:spPr>
          <a:xfrm>
            <a:off x="266406" y="196858"/>
            <a:ext cx="3391195" cy="641659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
          <p:cNvSpPr txBox="1"/>
          <p:nvPr/>
        </p:nvSpPr>
        <p:spPr>
          <a:xfrm>
            <a:off x="731519" y="275010"/>
            <a:ext cx="2651762" cy="955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000" b="1"/>
            </a:pPr>
            <a:r>
              <a:t>Bio Control</a:t>
            </a:r>
          </a:p>
          <a:p>
            <a:pPr algn="ctr">
              <a:defRPr b="1"/>
            </a:pPr>
            <a:r>
              <a:t>SIMP Data</a:t>
            </a:r>
          </a:p>
          <a:p>
            <a:pPr algn="ctr">
              <a:defRPr b="1"/>
            </a:pPr>
            <a:r>
              <a:t>Expand Releases</a:t>
            </a:r>
          </a:p>
        </p:txBody>
      </p:sp>
      <p:pic>
        <p:nvPicPr>
          <p:cNvPr id="120" name="Picture 9" descr="Picture 9"/>
          <p:cNvPicPr>
            <a:picLocks noChangeAspect="1"/>
          </p:cNvPicPr>
          <p:nvPr/>
        </p:nvPicPr>
        <p:blipFill>
          <a:blip r:embed="rId2"/>
          <a:stretch>
            <a:fillRect/>
          </a:stretch>
        </p:blipFill>
        <p:spPr>
          <a:xfrm>
            <a:off x="685800" y="1371600"/>
            <a:ext cx="3148274" cy="4648200"/>
          </a:xfrm>
          <a:prstGeom prst="rect">
            <a:avLst/>
          </a:prstGeom>
          <a:ln w="12700">
            <a:miter lim="400000"/>
          </a:ln>
        </p:spPr>
      </p:pic>
      <p:pic>
        <p:nvPicPr>
          <p:cNvPr id="121" name="Picture 11" descr="Picture 11"/>
          <p:cNvPicPr>
            <a:picLocks noChangeAspect="1"/>
          </p:cNvPicPr>
          <p:nvPr/>
        </p:nvPicPr>
        <p:blipFill>
          <a:blip r:embed="rId3"/>
          <a:stretch>
            <a:fillRect/>
          </a:stretch>
        </p:blipFill>
        <p:spPr>
          <a:xfrm>
            <a:off x="5029200" y="3962400"/>
            <a:ext cx="2572110" cy="1867162"/>
          </a:xfrm>
          <a:prstGeom prst="rect">
            <a:avLst/>
          </a:prstGeom>
          <a:ln w="12700">
            <a:miter lim="400000"/>
          </a:ln>
        </p:spPr>
      </p:pic>
      <p:pic>
        <p:nvPicPr>
          <p:cNvPr id="122" name="Picture 13" descr="Picture 13"/>
          <p:cNvPicPr>
            <a:picLocks noChangeAspect="1"/>
          </p:cNvPicPr>
          <p:nvPr/>
        </p:nvPicPr>
        <p:blipFill>
          <a:blip r:embed="rId4"/>
          <a:stretch>
            <a:fillRect/>
          </a:stretch>
        </p:blipFill>
        <p:spPr>
          <a:xfrm>
            <a:off x="3170990" y="752063"/>
            <a:ext cx="5973010" cy="2943637"/>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2"/>
          <p:cNvSpPr txBox="1"/>
          <p:nvPr/>
        </p:nvSpPr>
        <p:spPr>
          <a:xfrm>
            <a:off x="678026" y="457200"/>
            <a:ext cx="5143654" cy="675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000" b="1"/>
            </a:pPr>
            <a:r>
              <a:t>Revegetation Mix</a:t>
            </a:r>
          </a:p>
          <a:p>
            <a:pPr algn="ctr">
              <a:defRPr b="1"/>
            </a:pPr>
            <a:r>
              <a:t>IPNF CdA Nursery</a:t>
            </a:r>
            <a:r>
              <a:rPr sz="1600" b="0"/>
              <a:t> </a:t>
            </a:r>
          </a:p>
        </p:txBody>
      </p:sp>
      <p:pic>
        <p:nvPicPr>
          <p:cNvPr id="125" name="Picture 6" descr="Picture 6"/>
          <p:cNvPicPr>
            <a:picLocks noChangeAspect="1"/>
          </p:cNvPicPr>
          <p:nvPr/>
        </p:nvPicPr>
        <p:blipFill>
          <a:blip r:embed="rId2"/>
          <a:stretch>
            <a:fillRect/>
          </a:stretch>
        </p:blipFill>
        <p:spPr>
          <a:xfrm>
            <a:off x="4542754" y="3429000"/>
            <a:ext cx="4197098" cy="3147823"/>
          </a:xfrm>
          <a:prstGeom prst="rect">
            <a:avLst/>
          </a:prstGeom>
          <a:ln w="12700">
            <a:miter lim="400000"/>
          </a:ln>
        </p:spPr>
      </p:pic>
      <p:pic>
        <p:nvPicPr>
          <p:cNvPr id="126" name="Picture 3" descr="Picture 3"/>
          <p:cNvPicPr>
            <a:picLocks noChangeAspect="1"/>
          </p:cNvPicPr>
          <p:nvPr/>
        </p:nvPicPr>
        <p:blipFill>
          <a:blip r:embed="rId3"/>
          <a:stretch>
            <a:fillRect/>
          </a:stretch>
        </p:blipFill>
        <p:spPr>
          <a:xfrm>
            <a:off x="404148" y="1134307"/>
            <a:ext cx="5844694" cy="3665408"/>
          </a:xfrm>
          <a:prstGeom prst="rect">
            <a:avLst/>
          </a:prstGeom>
          <a:ln w="12700">
            <a:miter lim="400000"/>
          </a:ln>
        </p:spPr>
      </p:pic>
      <p:sp>
        <p:nvSpPr>
          <p:cNvPr id="127" name="TextBox 7"/>
          <p:cNvSpPr txBox="1"/>
          <p:nvPr/>
        </p:nvSpPr>
        <p:spPr>
          <a:xfrm>
            <a:off x="933372" y="4953000"/>
            <a:ext cx="3288107" cy="2047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Eagle Island (21 acres):</a:t>
            </a:r>
          </a:p>
          <a:p>
            <a:r>
              <a:t>Map treated areas</a:t>
            </a:r>
          </a:p>
          <a:p>
            <a:r>
              <a:t>Map reseeded areas/test plots</a:t>
            </a:r>
          </a:p>
          <a:p>
            <a:r>
              <a:t>Collect SIMP data</a:t>
            </a:r>
          </a:p>
          <a:p>
            <a:r>
              <a:t>Photograph vegetative changes</a:t>
            </a:r>
          </a:p>
        </p:txBody>
      </p:sp>
      <p:pic>
        <p:nvPicPr>
          <p:cNvPr id="128" name="Picture 9" descr="Picture 9"/>
          <p:cNvPicPr>
            <a:picLocks noChangeAspect="1"/>
          </p:cNvPicPr>
          <p:nvPr/>
        </p:nvPicPr>
        <p:blipFill>
          <a:blip r:embed="rId4"/>
          <a:stretch>
            <a:fillRect/>
          </a:stretch>
        </p:blipFill>
        <p:spPr>
          <a:xfrm rot="5400000">
            <a:off x="6008446" y="708837"/>
            <a:ext cx="2971801" cy="249101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ontent Placeholder 2"/>
          <p:cNvSpPr txBox="1">
            <a:spLocks noGrp="1"/>
          </p:cNvSpPr>
          <p:nvPr>
            <p:ph type="body" sz="quarter" idx="1"/>
          </p:nvPr>
        </p:nvSpPr>
        <p:spPr>
          <a:xfrm>
            <a:off x="914400" y="304800"/>
            <a:ext cx="7772400" cy="1130301"/>
          </a:xfrm>
          <a:prstGeom prst="rect">
            <a:avLst/>
          </a:prstGeom>
        </p:spPr>
        <p:txBody>
          <a:bodyPr/>
          <a:lstStyle/>
          <a:p>
            <a:pPr marL="0" indent="0" algn="ctr">
              <a:buSzTx/>
              <a:buNone/>
              <a:defRPr sz="2800"/>
            </a:pPr>
            <a:r>
              <a:t>Education</a:t>
            </a:r>
          </a:p>
          <a:p>
            <a:pPr marL="0" indent="0" algn="ctr">
              <a:buSzTx/>
              <a:buNone/>
            </a:pPr>
            <a:r>
              <a:t>Early Detection/Rapid Response</a:t>
            </a:r>
          </a:p>
        </p:txBody>
      </p:sp>
      <p:sp>
        <p:nvSpPr>
          <p:cNvPr id="131" name="Text Placeholder 3"/>
          <p:cNvSpPr>
            <a:spLocks noGrp="1"/>
          </p:cNvSpPr>
          <p:nvPr>
            <p:ph type="body" idx="21"/>
          </p:nvPr>
        </p:nvSpPr>
        <p:spPr>
          <a:xfrm>
            <a:off x="3352800" y="1905000"/>
            <a:ext cx="5334000" cy="167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85750" indent="-285750">
              <a:defRPr sz="1200"/>
            </a:pPr>
            <a:r>
              <a:rPr dirty="0"/>
              <a:t>Social Media Campaign (Facebook, Instagram)</a:t>
            </a:r>
          </a:p>
          <a:p>
            <a:pPr marL="285750" indent="-285750">
              <a:defRPr sz="1200"/>
            </a:pPr>
            <a:r>
              <a:rPr dirty="0"/>
              <a:t>Landowner meetings</a:t>
            </a:r>
          </a:p>
          <a:p>
            <a:pPr marL="285750" indent="-285750">
              <a:defRPr sz="1200"/>
            </a:pPr>
            <a:r>
              <a:rPr dirty="0"/>
              <a:t>Fishing Guides/Outfitters</a:t>
            </a:r>
            <a:r>
              <a:rPr lang="en-US" dirty="0"/>
              <a:t> (FOAM, MOGA)</a:t>
            </a:r>
            <a:endParaRPr dirty="0"/>
          </a:p>
          <a:p>
            <a:pPr marL="285750" indent="-285750">
              <a:defRPr sz="1200"/>
            </a:pPr>
            <a:r>
              <a:rPr dirty="0"/>
              <a:t>Fly Shops (Craig, Wolf Creek, Cascade, Helena) </a:t>
            </a:r>
          </a:p>
          <a:p>
            <a:pPr marL="285750" indent="-285750">
              <a:defRPr sz="1200"/>
            </a:pPr>
            <a:r>
              <a:rPr dirty="0"/>
              <a:t>Local Businesses and Community Events</a:t>
            </a:r>
            <a:r>
              <a:rPr lang="en-US" dirty="0"/>
              <a:t> (Craig, Cascade)</a:t>
            </a:r>
            <a:endParaRPr dirty="0"/>
          </a:p>
          <a:p>
            <a:pPr marL="285750" indent="-285750">
              <a:defRPr sz="1200"/>
            </a:pPr>
            <a:r>
              <a:rPr dirty="0"/>
              <a:t>Outdoor Groups (TU, Great Falls High School, Scouts of America)</a:t>
            </a:r>
          </a:p>
        </p:txBody>
      </p:sp>
      <p:pic>
        <p:nvPicPr>
          <p:cNvPr id="132" name="Picture 2" descr="Picture 2"/>
          <p:cNvPicPr>
            <a:picLocks noChangeAspect="1"/>
          </p:cNvPicPr>
          <p:nvPr/>
        </p:nvPicPr>
        <p:blipFill>
          <a:blip r:embed="rId2"/>
          <a:stretch>
            <a:fillRect/>
          </a:stretch>
        </p:blipFill>
        <p:spPr>
          <a:xfrm>
            <a:off x="3505200" y="3644739"/>
            <a:ext cx="1901214" cy="2779437"/>
          </a:xfrm>
          <a:prstGeom prst="rect">
            <a:avLst/>
          </a:prstGeom>
          <a:ln w="12700">
            <a:miter lim="400000"/>
          </a:ln>
        </p:spPr>
      </p:pic>
      <p:pic>
        <p:nvPicPr>
          <p:cNvPr id="133" name="Picture 4" descr="Picture 4"/>
          <p:cNvPicPr>
            <a:picLocks noChangeAspect="1"/>
          </p:cNvPicPr>
          <p:nvPr/>
        </p:nvPicPr>
        <p:blipFill>
          <a:blip r:embed="rId3"/>
          <a:stretch>
            <a:fillRect/>
          </a:stretch>
        </p:blipFill>
        <p:spPr>
          <a:xfrm>
            <a:off x="428348" y="1479637"/>
            <a:ext cx="2695852" cy="2309971"/>
          </a:xfrm>
          <a:prstGeom prst="rect">
            <a:avLst/>
          </a:prstGeom>
          <a:ln w="12700">
            <a:miter lim="400000"/>
          </a:ln>
        </p:spPr>
      </p:pic>
      <p:pic>
        <p:nvPicPr>
          <p:cNvPr id="134" name="Picture 6" descr="Picture 6"/>
          <p:cNvPicPr>
            <a:picLocks noChangeAspect="1"/>
          </p:cNvPicPr>
          <p:nvPr/>
        </p:nvPicPr>
        <p:blipFill>
          <a:blip r:embed="rId4"/>
          <a:stretch>
            <a:fillRect/>
          </a:stretch>
        </p:blipFill>
        <p:spPr>
          <a:xfrm>
            <a:off x="877780" y="4122049"/>
            <a:ext cx="1943101" cy="23526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xfrm>
            <a:off x="685800" y="381000"/>
            <a:ext cx="8001000" cy="2895600"/>
          </a:xfrm>
          <a:prstGeom prst="rect">
            <a:avLst/>
          </a:prstGeom>
        </p:spPr>
        <p:txBody>
          <a:bodyPr/>
          <a:lstStyle/>
          <a:p>
            <a:pPr>
              <a:defRPr sz="2500" b="1">
                <a:latin typeface="Aptos"/>
                <a:ea typeface="Aptos"/>
                <a:cs typeface="Aptos"/>
                <a:sym typeface="Aptos"/>
              </a:defRPr>
            </a:pPr>
            <a:r>
              <a:rPr dirty="0"/>
              <a:t>Partners</a:t>
            </a:r>
            <a:r>
              <a:rPr b="0" dirty="0"/>
              <a:t> </a:t>
            </a:r>
            <a:br>
              <a:rPr b="0" dirty="0"/>
            </a:br>
            <a:r>
              <a:rPr sz="1600" b="0" dirty="0"/>
              <a:t>Upper Missouri Watershed Alliance</a:t>
            </a:r>
            <a:br>
              <a:rPr sz="1600" b="0" dirty="0"/>
            </a:br>
            <a:r>
              <a:rPr sz="1600" b="0" dirty="0"/>
              <a:t>Lewis and Clark and Cascade County Weed Districts</a:t>
            </a:r>
            <a:br>
              <a:rPr sz="1600" b="0" dirty="0"/>
            </a:br>
            <a:r>
              <a:rPr sz="1600" b="0" dirty="0"/>
              <a:t>Lewis and Clark Conservation District</a:t>
            </a:r>
            <a:br>
              <a:rPr sz="1600" b="0" dirty="0"/>
            </a:br>
            <a:r>
              <a:rPr sz="1600" b="0" dirty="0"/>
              <a:t>MT Fish, Wildlife and Parks</a:t>
            </a:r>
            <a:br>
              <a:rPr sz="1600" b="0" dirty="0"/>
            </a:br>
            <a:r>
              <a:rPr sz="1600" b="0" dirty="0"/>
              <a:t>USDA Forest Service, IPNF </a:t>
            </a:r>
            <a:r>
              <a:rPr sz="1600" b="0" dirty="0" err="1"/>
              <a:t>CdA</a:t>
            </a:r>
            <a:r>
              <a:rPr sz="1600" b="0" dirty="0"/>
              <a:t> Nursery</a:t>
            </a:r>
            <a:br>
              <a:rPr sz="1600" b="0" dirty="0"/>
            </a:br>
            <a:r>
              <a:rPr sz="1600" b="0" dirty="0"/>
              <a:t>Sterling Ranch, </a:t>
            </a:r>
            <a:r>
              <a:rPr sz="1600" b="0" dirty="0" err="1"/>
              <a:t>OxBow</a:t>
            </a:r>
            <a:r>
              <a:rPr sz="1600" b="0" dirty="0"/>
              <a:t> Ranch, Devil’s Kitchen Ranch, Dana Ranch, Wilo Ranch, </a:t>
            </a:r>
            <a:br>
              <a:rPr sz="1600" b="0" dirty="0"/>
            </a:br>
            <a:r>
              <a:rPr sz="1600" b="0" dirty="0"/>
              <a:t>	Canyon Cattle Co, </a:t>
            </a:r>
            <a:r>
              <a:rPr sz="1600" b="0" dirty="0" err="1"/>
              <a:t>Mortag</a:t>
            </a:r>
            <a:r>
              <a:rPr sz="1600" b="0" dirty="0"/>
              <a:t> Ranch, Dearborn Ranch</a:t>
            </a:r>
            <a:br>
              <a:rPr sz="1600" b="0" dirty="0"/>
            </a:br>
            <a:r>
              <a:rPr sz="1600" b="0" dirty="0"/>
              <a:t>Headhunters, Montana Trout, Cross Currents, Wolf Creek Angler, The Trout Shop</a:t>
            </a:r>
            <a:br>
              <a:rPr sz="1600" b="0" dirty="0"/>
            </a:br>
            <a:r>
              <a:rPr sz="1600" b="0" dirty="0"/>
              <a:t>West River Land Management, Helena Weed Control, Red Iron Air</a:t>
            </a:r>
            <a:br>
              <a:rPr sz="1600" b="0" dirty="0"/>
            </a:br>
            <a:r>
              <a:rPr sz="1600" b="0" dirty="0" err="1"/>
              <a:t>NorthWestern</a:t>
            </a:r>
            <a:r>
              <a:rPr sz="1600" b="0" dirty="0"/>
              <a:t> Energy</a:t>
            </a:r>
            <a:br>
              <a:rPr lang="en-US" sz="1600" b="0" dirty="0"/>
            </a:br>
            <a:r>
              <a:rPr lang="en-US" sz="1600" b="0" dirty="0"/>
              <a:t>BNSF Railroad</a:t>
            </a:r>
            <a:endParaRPr sz="1600" b="0" dirty="0"/>
          </a:p>
        </p:txBody>
      </p:sp>
      <p:pic>
        <p:nvPicPr>
          <p:cNvPr id="137" name="Picture 7" descr="Picture 7"/>
          <p:cNvPicPr>
            <a:picLocks noChangeAspect="1"/>
          </p:cNvPicPr>
          <p:nvPr/>
        </p:nvPicPr>
        <p:blipFill>
          <a:blip r:embed="rId2"/>
          <a:stretch>
            <a:fillRect/>
          </a:stretch>
        </p:blipFill>
        <p:spPr>
          <a:xfrm>
            <a:off x="1071562" y="3581400"/>
            <a:ext cx="6853239" cy="27432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437</Words>
  <Application>Microsoft Office PowerPoint</Application>
  <PresentationFormat>On-screen Show (4:3)</PresentationFormat>
  <Paragraphs>78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PowerPoint Presentation</vt:lpstr>
      <vt:lpstr> Missouri River Project Area </vt:lpstr>
      <vt:lpstr>PowerPoint Presentation</vt:lpstr>
      <vt:lpstr>2026 Treatment Plan</vt:lpstr>
      <vt:lpstr>Monitoring and Mapping</vt:lpstr>
      <vt:lpstr>PowerPoint Presentation</vt:lpstr>
      <vt:lpstr>PowerPoint Presentation</vt:lpstr>
      <vt:lpstr>PowerPoint Presentation</vt:lpstr>
      <vt:lpstr>Partners  Upper Missouri Watershed Alliance Lewis and Clark and Cascade County Weed Districts Lewis and Clark Conservation District MT Fish, Wildlife and Parks USDA Forest Service, IPNF CdA Nursery Sterling Ranch, OxBow Ranch, Devil’s Kitchen Ranch, Dana Ranch, Wilo Ranch,   Canyon Cattle Co, Mortag Ranch, Dearborn Ranch Headhunters, Montana Trout, Cross Currents, Wolf Creek Angler, The Trout Shop West River Land Management, Helena Weed Control, Red Iron Air NorthWestern Energy BNSF Railroad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Sherry Meador</dc:creator>
  <cp:lastModifiedBy>Sherry Meador</cp:lastModifiedBy>
  <cp:revision>1</cp:revision>
  <dcterms:modified xsi:type="dcterms:W3CDTF">2026-02-27T17:14:44Z</dcterms:modified>
</cp:coreProperties>
</file>